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62" y="1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lang="nl-BE" sz="2200" b="1" i="0" u="none" strike="noStrike" kern="1200" cap="all" spc="150" baseline="0" dirty="0">
              <a:solidFill>
                <a:prstClr val="black">
                  <a:lumMod val="50000"/>
                  <a:lumOff val="50000"/>
                </a:prstClr>
              </a:solidFill>
              <a:latin typeface="+mn-lt"/>
              <a:ea typeface="+mn-ea"/>
              <a:cs typeface="+mn-cs"/>
            </a:defRPr>
          </a:pPr>
          <a:endParaRPr lang="nl-BE"/>
        </a:p>
      </c:txPr>
    </c:title>
    <c:autoTitleDeleted val="0"/>
    <c:plotArea>
      <c:layout/>
      <c:pieChart>
        <c:varyColors val="1"/>
        <c:ser>
          <c:idx val="0"/>
          <c:order val="0"/>
          <c:tx>
            <c:strRef>
              <c:f>Blad1!$B$1</c:f>
              <c:strCache>
                <c:ptCount val="1"/>
                <c:pt idx="0">
                  <c:v>Deze bokstherapie-reeks was voor mij persoonlijk..</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EEC-4EA1-B7EE-F70D6E3EF40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EEC-4EA1-B7EE-F70D6E3EF40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EEC-4EA1-B7EE-F70D6E3EF40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EEC-4EA1-B7EE-F70D6E3EF40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nl-BE"/>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4"/>
                <c:pt idx="0">
                  <c:v>helemaal zinvol</c:v>
                </c:pt>
                <c:pt idx="1">
                  <c:v>een beetje zinvol</c:v>
                </c:pt>
                <c:pt idx="2">
                  <c:v>eerder niet zinvol</c:v>
                </c:pt>
                <c:pt idx="3">
                  <c:v>helemaal niet zinvol</c:v>
                </c:pt>
              </c:strCache>
            </c:strRef>
          </c:cat>
          <c:val>
            <c:numRef>
              <c:f>Blad1!$B$2:$B$5</c:f>
              <c:numCache>
                <c:formatCode>General</c:formatCode>
                <c:ptCount val="4"/>
                <c:pt idx="0">
                  <c:v>21</c:v>
                </c:pt>
                <c:pt idx="1">
                  <c:v>2</c:v>
                </c:pt>
              </c:numCache>
            </c:numRef>
          </c:val>
          <c:extLst>
            <c:ext xmlns:c16="http://schemas.microsoft.com/office/drawing/2014/chart" uri="{C3380CC4-5D6E-409C-BE32-E72D297353CC}">
              <c16:uniqueId val="{00000000-999C-4C9C-92F2-877BC0377994}"/>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nl-B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B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nl-BE"/>
        </a:p>
      </c:txPr>
    </c:title>
    <c:autoTitleDeleted val="0"/>
    <c:plotArea>
      <c:layout/>
      <c:pieChart>
        <c:varyColors val="1"/>
        <c:ser>
          <c:idx val="0"/>
          <c:order val="0"/>
          <c:tx>
            <c:strRef>
              <c:f>Blad1!$B$1</c:f>
              <c:strCache>
                <c:ptCount val="1"/>
                <c:pt idx="0">
                  <c:v>zou je deze reeks aan anderen aanbevelen?</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0A67-46CF-ADEB-810A229AA2CD}"/>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0A67-46CF-ADEB-810A229AA2CD}"/>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0A67-46CF-ADEB-810A229AA2CD}"/>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0A67-46CF-ADEB-810A229AA2C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nl-BE"/>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Blad1!$A$2:$A$5</c:f>
              <c:strCache>
                <c:ptCount val="4"/>
                <c:pt idx="0">
                  <c:v>Zeker wel!</c:v>
                </c:pt>
                <c:pt idx="1">
                  <c:v>ja</c:v>
                </c:pt>
                <c:pt idx="2">
                  <c:v>nee</c:v>
                </c:pt>
                <c:pt idx="3">
                  <c:v>zeker niet</c:v>
                </c:pt>
              </c:strCache>
            </c:strRef>
          </c:cat>
          <c:val>
            <c:numRef>
              <c:f>Blad1!$B$2:$B$5</c:f>
              <c:numCache>
                <c:formatCode>General</c:formatCode>
                <c:ptCount val="4"/>
                <c:pt idx="0">
                  <c:v>16</c:v>
                </c:pt>
                <c:pt idx="1">
                  <c:v>7</c:v>
                </c:pt>
              </c:numCache>
            </c:numRef>
          </c:val>
          <c:extLst>
            <c:ext xmlns:c16="http://schemas.microsoft.com/office/drawing/2014/chart" uri="{C3380CC4-5D6E-409C-BE32-E72D297353CC}">
              <c16:uniqueId val="{00000000-7F88-4A03-87A5-35E85E85D79C}"/>
            </c:ext>
          </c:extLst>
        </c:ser>
        <c:dLbls>
          <c:showLegendKey val="0"/>
          <c:showVal val="0"/>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B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4B1DDE-5C14-AAD2-CCF1-040DEDBF451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A7B4F0F1-544D-C94E-BCDC-E4BAC28035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6BFB04F8-02C3-E79A-5D06-234BCA3351EA}"/>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5" name="Tijdelijke aanduiding voor voettekst 4">
            <a:extLst>
              <a:ext uri="{FF2B5EF4-FFF2-40B4-BE49-F238E27FC236}">
                <a16:creationId xmlns:a16="http://schemas.microsoft.com/office/drawing/2014/main" id="{942F174A-77E6-6A57-5F68-909D2647B55E}"/>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4036124B-BCDE-8E47-1A91-3BB4996A2306}"/>
              </a:ext>
            </a:extLst>
          </p:cNvPr>
          <p:cNvSpPr>
            <a:spLocks noGrp="1"/>
          </p:cNvSpPr>
          <p:nvPr>
            <p:ph type="sldNum" sz="quarter" idx="12"/>
          </p:nvPr>
        </p:nvSpPr>
        <p:spPr/>
        <p:txBody>
          <a:bodyPr/>
          <a:lstStyle/>
          <a:p>
            <a:fld id="{6816B8FA-9768-4212-9C56-0C7D158046DE}" type="slidenum">
              <a:rPr lang="nl-BE" smtClean="0"/>
              <a:t>‹nr.›</a:t>
            </a:fld>
            <a:endParaRPr lang="nl-BE" dirty="0"/>
          </a:p>
        </p:txBody>
      </p:sp>
    </p:spTree>
    <p:extLst>
      <p:ext uri="{BB962C8B-B14F-4D97-AF65-F5344CB8AC3E}">
        <p14:creationId xmlns:p14="http://schemas.microsoft.com/office/powerpoint/2010/main" val="1868529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2EE2D3-9C23-252B-9391-90F05769CA7D}"/>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E96B0019-092D-B7EA-3938-844E8ED29A1F}"/>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0A24EA41-4364-29AA-BEEB-A25254BDE402}"/>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5" name="Tijdelijke aanduiding voor voettekst 4">
            <a:extLst>
              <a:ext uri="{FF2B5EF4-FFF2-40B4-BE49-F238E27FC236}">
                <a16:creationId xmlns:a16="http://schemas.microsoft.com/office/drawing/2014/main" id="{1539F692-F1F3-2A8D-0BA1-E0AB46344E46}"/>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97F2BA6C-5B36-E3F5-3837-1C0D86A3899D}"/>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321029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E592FDFE-ADC4-9FD9-9403-41E53EEC00A6}"/>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E4EECC8D-A3EE-2A3A-C68C-AF948BD34699}"/>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94B297AD-A1FB-FCBA-EC00-7CB1CB19A794}"/>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5" name="Tijdelijke aanduiding voor voettekst 4">
            <a:extLst>
              <a:ext uri="{FF2B5EF4-FFF2-40B4-BE49-F238E27FC236}">
                <a16:creationId xmlns:a16="http://schemas.microsoft.com/office/drawing/2014/main" id="{4B7928D5-2772-F698-8F80-4C39C8D14FA1}"/>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304F7DA1-FC8A-B89D-432A-4F5F5118C584}"/>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832740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D4D768-AE7B-9198-F63D-431307DC1727}"/>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55885EB7-7EC7-6102-FEC4-9E85D2ADACF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7D0D43A3-54FE-A01B-CA59-081FCF775D38}"/>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5" name="Tijdelijke aanduiding voor voettekst 4">
            <a:extLst>
              <a:ext uri="{FF2B5EF4-FFF2-40B4-BE49-F238E27FC236}">
                <a16:creationId xmlns:a16="http://schemas.microsoft.com/office/drawing/2014/main" id="{EC13072B-BEB7-B498-4CF8-9ADD29E487D9}"/>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42E317E7-AE13-ADC3-39D9-323ECB2DBF8E}"/>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3482786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692C40-3E92-6B6F-9D90-525043F11D6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3090D1E9-3E8D-8E7F-4863-8F0C812DB8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1EAA7D7-7754-A4F9-06BD-0257E426D7CE}"/>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5" name="Tijdelijke aanduiding voor voettekst 4">
            <a:extLst>
              <a:ext uri="{FF2B5EF4-FFF2-40B4-BE49-F238E27FC236}">
                <a16:creationId xmlns:a16="http://schemas.microsoft.com/office/drawing/2014/main" id="{995587EB-8990-7EC8-667F-5EB70882581A}"/>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B43588CF-DFA8-6272-1F54-5DA176725CC5}"/>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1589703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A0687C-5B70-CD78-646E-03EF0C790BC4}"/>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AEAD9AEA-EA90-F565-AB5E-14AA70FE07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91F3BBA6-BB95-FEE4-06D7-D2F074391B6D}"/>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F9596ED7-607D-B049-72A8-4CD51592E9C0}"/>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6" name="Tijdelijke aanduiding voor voettekst 5">
            <a:extLst>
              <a:ext uri="{FF2B5EF4-FFF2-40B4-BE49-F238E27FC236}">
                <a16:creationId xmlns:a16="http://schemas.microsoft.com/office/drawing/2014/main" id="{F54CD05F-57A5-E490-002E-3B0505031798}"/>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67BF1FB2-29A4-15A0-5A6A-BDECB4923D4C}"/>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1820087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C041D4-6657-B3DB-EED8-52CC7F7027E9}"/>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6D053886-D632-F62A-783E-A5312C8EBD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912C1EC-6BA0-7268-5A5B-92AD17AFDCC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51038A49-56FB-8B2F-5899-CACD6D9831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23CBFA7-E94A-C529-C892-E08086E5E73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43934615-674F-B90D-1087-B8F42C685573}"/>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8" name="Tijdelijke aanduiding voor voettekst 7">
            <a:extLst>
              <a:ext uri="{FF2B5EF4-FFF2-40B4-BE49-F238E27FC236}">
                <a16:creationId xmlns:a16="http://schemas.microsoft.com/office/drawing/2014/main" id="{1527A3E3-E32F-1576-ED7E-AB665E97BE68}"/>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F1F0CB47-7DA3-FADB-5FE6-C0743126D6C7}"/>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927875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628DBD-DE97-6883-2D9E-4897A9000F97}"/>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E1F163A1-03B9-C541-FD7C-C5DF5BFC70B9}"/>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4" name="Tijdelijke aanduiding voor voettekst 3">
            <a:extLst>
              <a:ext uri="{FF2B5EF4-FFF2-40B4-BE49-F238E27FC236}">
                <a16:creationId xmlns:a16="http://schemas.microsoft.com/office/drawing/2014/main" id="{0C471104-ADFC-71F6-345E-CDA7719179F0}"/>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093B47C2-153A-25C8-C519-D7D099C39ADF}"/>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2892532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840492F-3F9C-DF60-E565-B9AFCAB6C23B}"/>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3" name="Tijdelijke aanduiding voor voettekst 2">
            <a:extLst>
              <a:ext uri="{FF2B5EF4-FFF2-40B4-BE49-F238E27FC236}">
                <a16:creationId xmlns:a16="http://schemas.microsoft.com/office/drawing/2014/main" id="{95200474-870B-753E-0C57-5808ED26A44A}"/>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6A40AD1E-6D95-5B8A-A2FD-E8F4E544B9DF}"/>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2042058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178BC3-0ED4-5484-0D4A-5A5BE148235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E51A8509-EFBA-5EEB-3757-8D19DCAF1F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3ABF8F45-1B06-F866-6D58-550DAB32EE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0171583-7F25-3CCC-884A-227120A30DA1}"/>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6" name="Tijdelijke aanduiding voor voettekst 5">
            <a:extLst>
              <a:ext uri="{FF2B5EF4-FFF2-40B4-BE49-F238E27FC236}">
                <a16:creationId xmlns:a16="http://schemas.microsoft.com/office/drawing/2014/main" id="{62B189ED-8909-0AEA-32A1-9FA2D9A9282D}"/>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621A8481-1006-B3E8-C202-F4853ACC9740}"/>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387410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D2EBE8-C5BC-301F-B003-8C60CD2DAF7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099754AD-FDB8-8300-6DE1-50D5D5A251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55295A72-CAB9-9758-0D41-0D26DC8552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F1F92FB-BE41-779C-691A-C7DDDFCCBD78}"/>
              </a:ext>
            </a:extLst>
          </p:cNvPr>
          <p:cNvSpPr>
            <a:spLocks noGrp="1"/>
          </p:cNvSpPr>
          <p:nvPr>
            <p:ph type="dt" sz="half" idx="10"/>
          </p:nvPr>
        </p:nvSpPr>
        <p:spPr/>
        <p:txBody>
          <a:bodyPr/>
          <a:lstStyle/>
          <a:p>
            <a:fld id="{0E1DD646-F6C8-4C14-80CF-255CAB4A3EF5}" type="datetimeFigureOut">
              <a:rPr lang="nl-BE" smtClean="0"/>
              <a:t>30/05/2023</a:t>
            </a:fld>
            <a:endParaRPr lang="nl-BE"/>
          </a:p>
        </p:txBody>
      </p:sp>
      <p:sp>
        <p:nvSpPr>
          <p:cNvPr id="6" name="Tijdelijke aanduiding voor voettekst 5">
            <a:extLst>
              <a:ext uri="{FF2B5EF4-FFF2-40B4-BE49-F238E27FC236}">
                <a16:creationId xmlns:a16="http://schemas.microsoft.com/office/drawing/2014/main" id="{772FE1B6-C841-937C-5CE2-529F42F25AB4}"/>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4AC2FA9F-D175-1EB1-CF53-F4FBE9570860}"/>
              </a:ext>
            </a:extLst>
          </p:cNvPr>
          <p:cNvSpPr>
            <a:spLocks noGrp="1"/>
          </p:cNvSpPr>
          <p:nvPr>
            <p:ph type="sldNum" sz="quarter" idx="12"/>
          </p:nvPr>
        </p:nvSpPr>
        <p:spPr/>
        <p:txBody>
          <a:bodyPr/>
          <a:lstStyle/>
          <a:p>
            <a:fld id="{6816B8FA-9768-4212-9C56-0C7D158046DE}" type="slidenum">
              <a:rPr lang="nl-BE" smtClean="0"/>
              <a:t>‹nr.›</a:t>
            </a:fld>
            <a:endParaRPr lang="nl-BE"/>
          </a:p>
        </p:txBody>
      </p:sp>
    </p:spTree>
    <p:extLst>
      <p:ext uri="{BB962C8B-B14F-4D97-AF65-F5344CB8AC3E}">
        <p14:creationId xmlns:p14="http://schemas.microsoft.com/office/powerpoint/2010/main" val="240043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EB98D16-FC3E-6368-76D3-5351C32068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F2BEB135-D38C-6841-08C0-1C4FEEC8E6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FB5AA144-B7CF-CA13-A437-8BE4B2DC3F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1DD646-F6C8-4C14-80CF-255CAB4A3EF5}" type="datetimeFigureOut">
              <a:rPr lang="nl-BE" smtClean="0"/>
              <a:t>30/05/2023</a:t>
            </a:fld>
            <a:endParaRPr lang="nl-BE"/>
          </a:p>
        </p:txBody>
      </p:sp>
      <p:sp>
        <p:nvSpPr>
          <p:cNvPr id="5" name="Tijdelijke aanduiding voor voettekst 4">
            <a:extLst>
              <a:ext uri="{FF2B5EF4-FFF2-40B4-BE49-F238E27FC236}">
                <a16:creationId xmlns:a16="http://schemas.microsoft.com/office/drawing/2014/main" id="{2DDB91F2-6C3F-B9E2-7B95-F39D55BB86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0D9CCD86-30FB-E3F9-3212-716E478403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16B8FA-9768-4212-9C56-0C7D158046DE}" type="slidenum">
              <a:rPr lang="nl-BE" smtClean="0"/>
              <a:t>‹nr.›</a:t>
            </a:fld>
            <a:endParaRPr lang="nl-BE"/>
          </a:p>
        </p:txBody>
      </p:sp>
      <p:pic>
        <p:nvPicPr>
          <p:cNvPr id="8" name="Afbeelding 7" descr="Afbeelding met Lettertype, tekst, Graphics, logo&#10;&#10;Automatisch gegenereerde beschrijving">
            <a:extLst>
              <a:ext uri="{FF2B5EF4-FFF2-40B4-BE49-F238E27FC236}">
                <a16:creationId xmlns:a16="http://schemas.microsoft.com/office/drawing/2014/main" id="{4D5492C1-149D-9B62-B680-464BF1BEDB0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533668" y="6176963"/>
            <a:ext cx="1461108" cy="657055"/>
          </a:xfrm>
          <a:prstGeom prst="rect">
            <a:avLst/>
          </a:prstGeom>
        </p:spPr>
      </p:pic>
    </p:spTree>
    <p:extLst>
      <p:ext uri="{BB962C8B-B14F-4D97-AF65-F5344CB8AC3E}">
        <p14:creationId xmlns:p14="http://schemas.microsoft.com/office/powerpoint/2010/main" val="1930845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Rectangle 13">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Titel 3">
            <a:extLst>
              <a:ext uri="{FF2B5EF4-FFF2-40B4-BE49-F238E27FC236}">
                <a16:creationId xmlns:a16="http://schemas.microsoft.com/office/drawing/2014/main" id="{9C58FD99-B4D7-D7A4-1067-AE0D3C0C5D76}"/>
              </a:ext>
            </a:extLst>
          </p:cNvPr>
          <p:cNvSpPr>
            <a:spLocks noGrp="1"/>
          </p:cNvSpPr>
          <p:nvPr>
            <p:ph type="ctrTitle"/>
          </p:nvPr>
        </p:nvSpPr>
        <p:spPr>
          <a:xfrm>
            <a:off x="3315031" y="1380754"/>
            <a:ext cx="5561938" cy="2513516"/>
          </a:xfrm>
        </p:spPr>
        <p:txBody>
          <a:bodyPr>
            <a:normAutofit/>
          </a:bodyPr>
          <a:lstStyle/>
          <a:p>
            <a:r>
              <a:rPr lang="nl-BE" dirty="0"/>
              <a:t>Evaluatie </a:t>
            </a:r>
            <a:r>
              <a:rPr lang="nl-BE" dirty="0" err="1"/>
              <a:t>bokstherapie</a:t>
            </a:r>
            <a:endParaRPr lang="nl-BE" dirty="0"/>
          </a:p>
        </p:txBody>
      </p:sp>
      <p:sp>
        <p:nvSpPr>
          <p:cNvPr id="5" name="Ondertitel 4">
            <a:extLst>
              <a:ext uri="{FF2B5EF4-FFF2-40B4-BE49-F238E27FC236}">
                <a16:creationId xmlns:a16="http://schemas.microsoft.com/office/drawing/2014/main" id="{31EF0850-F1E7-0E28-4D21-DDFB0EF2AB05}"/>
              </a:ext>
            </a:extLst>
          </p:cNvPr>
          <p:cNvSpPr>
            <a:spLocks noGrp="1"/>
          </p:cNvSpPr>
          <p:nvPr>
            <p:ph type="subTitle" idx="1"/>
          </p:nvPr>
        </p:nvSpPr>
        <p:spPr>
          <a:xfrm>
            <a:off x="3315031" y="4076802"/>
            <a:ext cx="5561938" cy="1534587"/>
          </a:xfrm>
        </p:spPr>
        <p:txBody>
          <a:bodyPr>
            <a:normAutofit/>
          </a:bodyPr>
          <a:lstStyle/>
          <a:p>
            <a:r>
              <a:rPr lang="nl-BE" dirty="0"/>
              <a:t>Bevraging jongeren en volwassenen</a:t>
            </a:r>
          </a:p>
        </p:txBody>
      </p:sp>
      <p:sp>
        <p:nvSpPr>
          <p:cNvPr id="18" name="Arc 17">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Oval 19">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751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700"/>
                                        <p:tgtEl>
                                          <p:spTgt spid="5">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4"/>
                                        </p:tgtEl>
                                        <p:attrNameLst>
                                          <p:attrName>style.visibility</p:attrName>
                                        </p:attrNameLst>
                                      </p:cBhvr>
                                      <p:to>
                                        <p:strVal val="visible"/>
                                      </p:to>
                                    </p:set>
                                    <p:animEffect transition="in" filter="fade">
                                      <p:cBhvr>
                                        <p:cTn id="10"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afiek 8">
            <a:extLst>
              <a:ext uri="{FF2B5EF4-FFF2-40B4-BE49-F238E27FC236}">
                <a16:creationId xmlns:a16="http://schemas.microsoft.com/office/drawing/2014/main" id="{330571E7-DB9F-62C5-03DD-7682FF359C51}"/>
              </a:ext>
            </a:extLst>
          </p:cNvPr>
          <p:cNvGraphicFramePr/>
          <p:nvPr>
            <p:extLst>
              <p:ext uri="{D42A27DB-BD31-4B8C-83A1-F6EECF244321}">
                <p14:modId xmlns:p14="http://schemas.microsoft.com/office/powerpoint/2010/main" val="3551569598"/>
              </p:ext>
            </p:extLst>
          </p:nvPr>
        </p:nvGraphicFramePr>
        <p:xfrm>
          <a:off x="67733" y="1511300"/>
          <a:ext cx="6028267" cy="3835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Grafiek 11">
            <a:extLst>
              <a:ext uri="{FF2B5EF4-FFF2-40B4-BE49-F238E27FC236}">
                <a16:creationId xmlns:a16="http://schemas.microsoft.com/office/drawing/2014/main" id="{36F75908-3234-E2E3-CCCA-7C4953F7F8F3}"/>
              </a:ext>
            </a:extLst>
          </p:cNvPr>
          <p:cNvGraphicFramePr/>
          <p:nvPr>
            <p:extLst>
              <p:ext uri="{D42A27DB-BD31-4B8C-83A1-F6EECF244321}">
                <p14:modId xmlns:p14="http://schemas.microsoft.com/office/powerpoint/2010/main" val="1932420648"/>
              </p:ext>
            </p:extLst>
          </p:nvPr>
        </p:nvGraphicFramePr>
        <p:xfrm>
          <a:off x="6163735" y="1511300"/>
          <a:ext cx="5613398" cy="3835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39726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7D6380D-813F-4610-9A8B-518E8DCA7565}"/>
              </a:ext>
            </a:extLst>
          </p:cNvPr>
          <p:cNvSpPr>
            <a:spLocks noGrp="1"/>
          </p:cNvSpPr>
          <p:nvPr>
            <p:ph type="title"/>
          </p:nvPr>
        </p:nvSpPr>
        <p:spPr>
          <a:xfrm>
            <a:off x="1171074" y="1396686"/>
            <a:ext cx="3240506" cy="4064628"/>
          </a:xfrm>
        </p:spPr>
        <p:txBody>
          <a:bodyPr vert="horz" lIns="91440" tIns="45720" rIns="91440" bIns="45720" rtlCol="0" anchor="ctr">
            <a:normAutofit/>
          </a:bodyPr>
          <a:lstStyle/>
          <a:p>
            <a:r>
              <a:rPr lang="en-US" i="0" u="none" strike="noStrike" kern="1200" dirty="0">
                <a:solidFill>
                  <a:srgbClr val="FFFFFF"/>
                </a:solidFill>
                <a:effectLst/>
                <a:latin typeface="+mj-lt"/>
                <a:ea typeface="+mj-ea"/>
                <a:cs typeface="+mj-cs"/>
              </a:rPr>
              <a:t>Wat </a:t>
            </a:r>
            <a:r>
              <a:rPr lang="en-US" i="0" u="none" strike="noStrike" kern="1200" dirty="0" err="1">
                <a:solidFill>
                  <a:srgbClr val="FFFFFF"/>
                </a:solidFill>
                <a:effectLst/>
                <a:latin typeface="+mj-lt"/>
                <a:ea typeface="+mj-ea"/>
                <a:cs typeface="+mj-cs"/>
              </a:rPr>
              <a:t>vond</a:t>
            </a:r>
            <a:r>
              <a:rPr lang="en-US" i="0" u="none" strike="noStrike" kern="1200" dirty="0">
                <a:solidFill>
                  <a:srgbClr val="FFFFFF"/>
                </a:solidFill>
                <a:effectLst/>
                <a:latin typeface="+mj-lt"/>
                <a:ea typeface="+mj-ea"/>
                <a:cs typeface="+mj-cs"/>
              </a:rPr>
              <a:t> je </a:t>
            </a:r>
            <a:r>
              <a:rPr lang="en-US" i="0" u="none" strike="noStrike" kern="1200" dirty="0" err="1">
                <a:solidFill>
                  <a:srgbClr val="FFFFFF"/>
                </a:solidFill>
                <a:effectLst/>
                <a:latin typeface="+mj-lt"/>
                <a:ea typeface="+mj-ea"/>
                <a:cs typeface="+mj-cs"/>
              </a:rPr>
              <a:t>positief</a:t>
            </a:r>
            <a:r>
              <a:rPr lang="en-US" i="0" u="none" strike="noStrike" kern="1200" dirty="0">
                <a:solidFill>
                  <a:srgbClr val="FFFFFF"/>
                </a:solidFill>
                <a:effectLst/>
                <a:latin typeface="+mj-lt"/>
                <a:ea typeface="+mj-ea"/>
                <a:cs typeface="+mj-cs"/>
              </a:rPr>
              <a:t> </a:t>
            </a:r>
            <a:r>
              <a:rPr lang="en-US" i="0" u="none" strike="noStrike" kern="1200" dirty="0" err="1">
                <a:solidFill>
                  <a:srgbClr val="FFFFFF"/>
                </a:solidFill>
                <a:effectLst/>
                <a:latin typeface="+mj-lt"/>
                <a:ea typeface="+mj-ea"/>
                <a:cs typeface="+mj-cs"/>
              </a:rPr>
              <a:t>aan</a:t>
            </a:r>
            <a:r>
              <a:rPr lang="en-US" i="0" u="none" strike="noStrike" kern="1200" dirty="0">
                <a:solidFill>
                  <a:srgbClr val="FFFFFF"/>
                </a:solidFill>
                <a:effectLst/>
                <a:latin typeface="+mj-lt"/>
                <a:ea typeface="+mj-ea"/>
                <a:cs typeface="+mj-cs"/>
              </a:rPr>
              <a:t> </a:t>
            </a:r>
            <a:r>
              <a:rPr lang="en-US" i="0" u="none" strike="noStrike" kern="1200" dirty="0" err="1">
                <a:solidFill>
                  <a:srgbClr val="FFFFFF"/>
                </a:solidFill>
                <a:effectLst/>
                <a:latin typeface="+mj-lt"/>
                <a:ea typeface="+mj-ea"/>
                <a:cs typeface="+mj-cs"/>
              </a:rPr>
              <a:t>deze</a:t>
            </a:r>
            <a:r>
              <a:rPr lang="en-US" i="0" u="none" strike="noStrike" kern="1200" dirty="0">
                <a:solidFill>
                  <a:srgbClr val="FFFFFF"/>
                </a:solidFill>
                <a:effectLst/>
                <a:latin typeface="+mj-lt"/>
                <a:ea typeface="+mj-ea"/>
                <a:cs typeface="+mj-cs"/>
              </a:rPr>
              <a:t> reeks? Wat </a:t>
            </a:r>
            <a:r>
              <a:rPr lang="en-US" i="0" u="none" strike="noStrike" kern="1200" dirty="0" err="1">
                <a:solidFill>
                  <a:srgbClr val="FFFFFF"/>
                </a:solidFill>
                <a:effectLst/>
                <a:latin typeface="+mj-lt"/>
                <a:ea typeface="+mj-ea"/>
                <a:cs typeface="+mj-cs"/>
              </a:rPr>
              <a:t>zou</a:t>
            </a:r>
            <a:r>
              <a:rPr lang="en-US" i="0" u="none" strike="noStrike" kern="1200" dirty="0">
                <a:solidFill>
                  <a:srgbClr val="FFFFFF"/>
                </a:solidFill>
                <a:effectLst/>
                <a:latin typeface="+mj-lt"/>
                <a:ea typeface="+mj-ea"/>
                <a:cs typeface="+mj-cs"/>
              </a:rPr>
              <a:t> je </a:t>
            </a:r>
            <a:r>
              <a:rPr lang="en-US" i="0" u="none" strike="noStrike" kern="1200" dirty="0" err="1">
                <a:solidFill>
                  <a:srgbClr val="FFFFFF"/>
                </a:solidFill>
                <a:effectLst/>
                <a:latin typeface="+mj-lt"/>
                <a:ea typeface="+mj-ea"/>
                <a:cs typeface="+mj-cs"/>
              </a:rPr>
              <a:t>zeker</a:t>
            </a:r>
            <a:r>
              <a:rPr lang="en-US" i="0" u="none" strike="noStrike" kern="1200" dirty="0">
                <a:solidFill>
                  <a:srgbClr val="FFFFFF"/>
                </a:solidFill>
                <a:effectLst/>
                <a:latin typeface="+mj-lt"/>
                <a:ea typeface="+mj-ea"/>
                <a:cs typeface="+mj-cs"/>
              </a:rPr>
              <a:t> </a:t>
            </a:r>
            <a:r>
              <a:rPr lang="en-US" i="0" u="none" strike="noStrike" kern="1200" dirty="0" err="1">
                <a:solidFill>
                  <a:srgbClr val="FFFFFF"/>
                </a:solidFill>
                <a:effectLst/>
                <a:latin typeface="+mj-lt"/>
                <a:ea typeface="+mj-ea"/>
                <a:cs typeface="+mj-cs"/>
              </a:rPr>
              <a:t>behouden</a:t>
            </a:r>
            <a:r>
              <a:rPr lang="en-US" i="0" u="none" strike="noStrike" kern="1200" dirty="0">
                <a:solidFill>
                  <a:srgbClr val="FFFFFF"/>
                </a:solidFill>
                <a:effectLst/>
                <a:latin typeface="+mj-lt"/>
                <a:ea typeface="+mj-ea"/>
                <a:cs typeface="+mj-cs"/>
              </a:rPr>
              <a:t>?</a:t>
            </a:r>
            <a:r>
              <a:rPr lang="en-US" kern="1200" dirty="0">
                <a:solidFill>
                  <a:srgbClr val="FFFFFF"/>
                </a:solidFill>
                <a:latin typeface="+mj-lt"/>
                <a:ea typeface="+mj-ea"/>
                <a:cs typeface="+mj-cs"/>
              </a:rPr>
              <a:t> </a:t>
            </a: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9" name="Oval 18">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Tijdelijke aanduiding voor inhoud 7">
            <a:extLst>
              <a:ext uri="{FF2B5EF4-FFF2-40B4-BE49-F238E27FC236}">
                <a16:creationId xmlns:a16="http://schemas.microsoft.com/office/drawing/2014/main" id="{75307D00-0DC1-597C-0A59-FD6231E48CBA}"/>
              </a:ext>
            </a:extLst>
          </p:cNvPr>
          <p:cNvSpPr>
            <a:spLocks noGrp="1"/>
          </p:cNvSpPr>
          <p:nvPr>
            <p:ph sz="half" idx="2"/>
          </p:nvPr>
        </p:nvSpPr>
        <p:spPr>
          <a:xfrm>
            <a:off x="5370153" y="1526033"/>
            <a:ext cx="5911799" cy="3935281"/>
          </a:xfrm>
        </p:spPr>
        <p:txBody>
          <a:bodyPr vert="horz" lIns="91440" tIns="45720" rIns="91440" bIns="45720" rtlCol="0">
            <a:normAutofit/>
          </a:bodyPr>
          <a:lstStyle/>
          <a:p>
            <a:pPr>
              <a:buFont typeface="Wingdings" panose="05000000000000000000" pitchFamily="2" charset="2"/>
              <a:buChar char="Ø"/>
            </a:pPr>
            <a:r>
              <a:rPr lang="nl-BE" sz="2000" dirty="0">
                <a:solidFill>
                  <a:schemeClr val="tx1">
                    <a:lumMod val="75000"/>
                    <a:lumOff val="25000"/>
                  </a:schemeClr>
                </a:solidFill>
              </a:rPr>
              <a:t>Goede balans tussen therapie en sport</a:t>
            </a:r>
          </a:p>
          <a:p>
            <a:pPr>
              <a:buFont typeface="Wingdings" panose="05000000000000000000" pitchFamily="2" charset="2"/>
              <a:buChar char="Ø"/>
            </a:pPr>
            <a:r>
              <a:rPr lang="nl-BE" sz="2000" dirty="0">
                <a:solidFill>
                  <a:schemeClr val="tx1">
                    <a:lumMod val="75000"/>
                    <a:lumOff val="25000"/>
                  </a:schemeClr>
                </a:solidFill>
              </a:rPr>
              <a:t>Dynamiek/warmte van de groep</a:t>
            </a:r>
          </a:p>
          <a:p>
            <a:pPr lvl="1">
              <a:buFont typeface="Wingdings" panose="05000000000000000000" pitchFamily="2" charset="2"/>
              <a:buChar char="ü"/>
            </a:pPr>
            <a:r>
              <a:rPr lang="nl-BE" sz="2000" dirty="0">
                <a:solidFill>
                  <a:schemeClr val="tx1">
                    <a:lumMod val="75000"/>
                    <a:lumOff val="25000"/>
                  </a:schemeClr>
                </a:solidFill>
              </a:rPr>
              <a:t>Geeft zelfzeker gevoel</a:t>
            </a:r>
          </a:p>
          <a:p>
            <a:pPr lvl="1">
              <a:buFont typeface="Wingdings" panose="05000000000000000000" pitchFamily="2" charset="2"/>
              <a:buChar char="ü"/>
            </a:pPr>
            <a:r>
              <a:rPr lang="nl-BE" sz="2000" dirty="0">
                <a:solidFill>
                  <a:schemeClr val="tx1">
                    <a:lumMod val="75000"/>
                    <a:lumOff val="25000"/>
                  </a:schemeClr>
                </a:solidFill>
              </a:rPr>
              <a:t>Je staat niet alleen</a:t>
            </a:r>
          </a:p>
          <a:p>
            <a:pPr lvl="1">
              <a:buFont typeface="Wingdings" panose="05000000000000000000" pitchFamily="2" charset="2"/>
              <a:buChar char="ü"/>
            </a:pPr>
            <a:r>
              <a:rPr lang="nl-BE" sz="2000" dirty="0">
                <a:solidFill>
                  <a:schemeClr val="tx1">
                    <a:lumMod val="75000"/>
                    <a:lumOff val="25000"/>
                  </a:schemeClr>
                </a:solidFill>
              </a:rPr>
              <a:t>Nieuwe vrienden gemaakt</a:t>
            </a:r>
          </a:p>
          <a:p>
            <a:pPr>
              <a:buFont typeface="Wingdings" panose="05000000000000000000" pitchFamily="2" charset="2"/>
              <a:buChar char="Ø"/>
            </a:pPr>
            <a:r>
              <a:rPr lang="nl-BE" sz="2000" dirty="0">
                <a:solidFill>
                  <a:schemeClr val="tx1">
                    <a:lumMod val="75000"/>
                    <a:lumOff val="25000"/>
                  </a:schemeClr>
                </a:solidFill>
              </a:rPr>
              <a:t>Kanaliseren van gevoelens</a:t>
            </a:r>
          </a:p>
          <a:p>
            <a:pPr>
              <a:buFont typeface="Wingdings" panose="05000000000000000000" pitchFamily="2" charset="2"/>
              <a:buChar char="Ø"/>
            </a:pPr>
            <a:r>
              <a:rPr lang="nl-BE" sz="2000" dirty="0">
                <a:solidFill>
                  <a:schemeClr val="tx1">
                    <a:lumMod val="75000"/>
                    <a:lumOff val="25000"/>
                  </a:schemeClr>
                </a:solidFill>
              </a:rPr>
              <a:t>Kleine groep</a:t>
            </a:r>
          </a:p>
          <a:p>
            <a:pPr>
              <a:buFont typeface="Wingdings" panose="05000000000000000000" pitchFamily="2" charset="2"/>
              <a:buChar char="Ø"/>
            </a:pPr>
            <a:r>
              <a:rPr lang="nl-BE" sz="2000" dirty="0">
                <a:solidFill>
                  <a:schemeClr val="tx1">
                    <a:lumMod val="75000"/>
                    <a:lumOff val="25000"/>
                  </a:schemeClr>
                </a:solidFill>
              </a:rPr>
              <a:t>Laagdrempelig</a:t>
            </a:r>
          </a:p>
          <a:p>
            <a:pPr>
              <a:buFont typeface="Wingdings" panose="05000000000000000000" pitchFamily="2" charset="2"/>
              <a:buChar char="Ø"/>
            </a:pPr>
            <a:r>
              <a:rPr lang="nl-BE" sz="2000" dirty="0">
                <a:solidFill>
                  <a:schemeClr val="tx1">
                    <a:lumMod val="75000"/>
                    <a:lumOff val="25000"/>
                  </a:schemeClr>
                </a:solidFill>
              </a:rPr>
              <a:t>Heel uitdagend, uit comfortzone</a:t>
            </a:r>
          </a:p>
          <a:p>
            <a:endParaRPr lang="nl-BE" dirty="0"/>
          </a:p>
        </p:txBody>
      </p:sp>
      <p:pic>
        <p:nvPicPr>
          <p:cNvPr id="3" name="Afbeelding 2" descr="Afbeelding met Lettertype, tekst, Graphics, logo&#10;&#10;Automatisch gegenereerde beschrijving">
            <a:extLst>
              <a:ext uri="{FF2B5EF4-FFF2-40B4-BE49-F238E27FC236}">
                <a16:creationId xmlns:a16="http://schemas.microsoft.com/office/drawing/2014/main" id="{F773458C-5DCE-58B9-6B3A-EAB611E12E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3668" y="6176963"/>
            <a:ext cx="1461108" cy="657055"/>
          </a:xfrm>
          <a:prstGeom prst="rect">
            <a:avLst/>
          </a:prstGeom>
        </p:spPr>
      </p:pic>
    </p:spTree>
    <p:extLst>
      <p:ext uri="{BB962C8B-B14F-4D97-AF65-F5344CB8AC3E}">
        <p14:creationId xmlns:p14="http://schemas.microsoft.com/office/powerpoint/2010/main" val="2297607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332EC11-6E19-77BA-1474-58C47BE8DF4A}"/>
              </a:ext>
            </a:extLst>
          </p:cNvPr>
          <p:cNvSpPr>
            <a:spLocks noGrp="1"/>
          </p:cNvSpPr>
          <p:nvPr>
            <p:ph type="title"/>
          </p:nvPr>
        </p:nvSpPr>
        <p:spPr>
          <a:xfrm>
            <a:off x="1171074" y="1396686"/>
            <a:ext cx="3240506" cy="4064628"/>
          </a:xfrm>
        </p:spPr>
        <p:txBody>
          <a:bodyPr vert="horz" lIns="91440" tIns="45720" rIns="91440" bIns="45720" rtlCol="0" anchor="ctr">
            <a:normAutofit/>
          </a:bodyPr>
          <a:lstStyle/>
          <a:p>
            <a:r>
              <a:rPr lang="en-US" kern="1200">
                <a:solidFill>
                  <a:srgbClr val="FFFFFF"/>
                </a:solidFill>
                <a:latin typeface="+mj-lt"/>
                <a:ea typeface="+mj-ea"/>
                <a:cs typeface="+mj-cs"/>
              </a:rPr>
              <a:t>Wat heb je in deze reeks gemist? Wat was er voor jou te kort?</a:t>
            </a:r>
          </a:p>
        </p:txBody>
      </p:sp>
      <p:sp>
        <p:nvSpPr>
          <p:cNvPr id="13" name="Arc 12">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Tijdelijke aanduiding voor inhoud 3">
            <a:extLst>
              <a:ext uri="{FF2B5EF4-FFF2-40B4-BE49-F238E27FC236}">
                <a16:creationId xmlns:a16="http://schemas.microsoft.com/office/drawing/2014/main" id="{DF99D5D8-34C8-3DA9-1D4B-C4B31031F111}"/>
              </a:ext>
            </a:extLst>
          </p:cNvPr>
          <p:cNvSpPr>
            <a:spLocks noGrp="1"/>
          </p:cNvSpPr>
          <p:nvPr>
            <p:ph sz="half" idx="2"/>
          </p:nvPr>
        </p:nvSpPr>
        <p:spPr>
          <a:xfrm>
            <a:off x="5370153" y="1526033"/>
            <a:ext cx="5536397" cy="3935281"/>
          </a:xfrm>
        </p:spPr>
        <p:txBody>
          <a:bodyPr vert="horz" lIns="91440" tIns="45720" rIns="91440" bIns="45720" rtlCol="0">
            <a:normAutofit/>
          </a:bodyPr>
          <a:lstStyle/>
          <a:p>
            <a:pPr>
              <a:buFont typeface="Wingdings" panose="05000000000000000000" pitchFamily="2" charset="2"/>
              <a:buChar char="Ø"/>
            </a:pPr>
            <a:r>
              <a:rPr lang="nl-BE" sz="2000" dirty="0">
                <a:solidFill>
                  <a:schemeClr val="tx1">
                    <a:lumMod val="75000"/>
                    <a:lumOff val="25000"/>
                  </a:schemeClr>
                </a:solidFill>
              </a:rPr>
              <a:t>Door mijn adhd kon ik het fysieke soms niet goed koppelen aan het rustige deel.</a:t>
            </a:r>
          </a:p>
          <a:p>
            <a:pPr>
              <a:buFont typeface="Wingdings" panose="05000000000000000000" pitchFamily="2" charset="2"/>
              <a:buChar char="Ø"/>
            </a:pPr>
            <a:r>
              <a:rPr lang="nl-BE" sz="2000" dirty="0">
                <a:solidFill>
                  <a:schemeClr val="tx1">
                    <a:lumMod val="75000"/>
                    <a:lumOff val="25000"/>
                  </a:schemeClr>
                </a:solidFill>
              </a:rPr>
              <a:t>Niets, ik heb veel geleerd over mezelf en omgaan met gevoelens</a:t>
            </a:r>
          </a:p>
          <a:p>
            <a:pPr>
              <a:buFont typeface="Wingdings" panose="05000000000000000000" pitchFamily="2" charset="2"/>
              <a:buChar char="Ø"/>
            </a:pPr>
            <a:r>
              <a:rPr lang="nl-BE" sz="2000" dirty="0">
                <a:solidFill>
                  <a:schemeClr val="tx1">
                    <a:lumMod val="75000"/>
                    <a:lumOff val="25000"/>
                  </a:schemeClr>
                </a:solidFill>
              </a:rPr>
              <a:t>De reeks mag iets langer duren</a:t>
            </a:r>
          </a:p>
          <a:p>
            <a:pPr>
              <a:buFont typeface="Wingdings" panose="05000000000000000000" pitchFamily="2" charset="2"/>
              <a:buChar char="Ø"/>
            </a:pPr>
            <a:r>
              <a:rPr lang="nl-BE" sz="2000" dirty="0">
                <a:solidFill>
                  <a:schemeClr val="tx1">
                    <a:lumMod val="75000"/>
                    <a:lumOff val="25000"/>
                  </a:schemeClr>
                </a:solidFill>
              </a:rPr>
              <a:t>Misschien net nog meer de link met het psychische welbevinden benadrukken</a:t>
            </a:r>
          </a:p>
          <a:p>
            <a:pPr>
              <a:buFont typeface="Wingdings" panose="05000000000000000000" pitchFamily="2" charset="2"/>
              <a:buChar char="Ø"/>
            </a:pPr>
            <a:r>
              <a:rPr lang="nl-BE" sz="2000" dirty="0">
                <a:solidFill>
                  <a:schemeClr val="tx1">
                    <a:lumMod val="75000"/>
                    <a:lumOff val="25000"/>
                  </a:schemeClr>
                </a:solidFill>
              </a:rPr>
              <a:t>Ander tijdstip</a:t>
            </a:r>
          </a:p>
          <a:p>
            <a:endParaRPr lang="nl-BE" sz="2400" b="0" i="0" u="none" strike="noStrike" dirty="0">
              <a:effectLst/>
            </a:endParaRPr>
          </a:p>
          <a:p>
            <a:endParaRPr lang="nl-BE" sz="2400" b="0" i="0" u="none" strike="noStrike" dirty="0">
              <a:effectLst/>
            </a:endParaRPr>
          </a:p>
          <a:p>
            <a:endParaRPr lang="nl-BE" sz="2400" dirty="0"/>
          </a:p>
        </p:txBody>
      </p:sp>
      <p:pic>
        <p:nvPicPr>
          <p:cNvPr id="3" name="Afbeelding 2" descr="Afbeelding met Lettertype, tekst, Graphics, logo&#10;&#10;Automatisch gegenereerde beschrijving">
            <a:extLst>
              <a:ext uri="{FF2B5EF4-FFF2-40B4-BE49-F238E27FC236}">
                <a16:creationId xmlns:a16="http://schemas.microsoft.com/office/drawing/2014/main" id="{AA754167-0CE7-FB41-C344-00D8C7622A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3668" y="6176963"/>
            <a:ext cx="1461108" cy="657055"/>
          </a:xfrm>
          <a:prstGeom prst="rect">
            <a:avLst/>
          </a:prstGeom>
        </p:spPr>
      </p:pic>
    </p:spTree>
    <p:extLst>
      <p:ext uri="{BB962C8B-B14F-4D97-AF65-F5344CB8AC3E}">
        <p14:creationId xmlns:p14="http://schemas.microsoft.com/office/powerpoint/2010/main" val="5294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9DE585F-C31A-68CA-426D-64BE8C9C3F8D}"/>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2800" b="0" i="0" u="none" strike="noStrike" kern="1200">
                <a:solidFill>
                  <a:srgbClr val="FFFFFF"/>
                </a:solidFill>
                <a:effectLst/>
                <a:latin typeface="+mj-lt"/>
                <a:ea typeface="+mj-ea"/>
                <a:cs typeface="+mj-cs"/>
              </a:rPr>
              <a:t>Wat heeft deze reeks voor jou persoonlijk betekend? Wat onthoud je? Waarin ben je gegroeid? Of welk inzicht/ welke oefening neem je mee in jouw leven?</a:t>
            </a:r>
            <a:endParaRPr lang="en-US" sz="2800" kern="1200">
              <a:solidFill>
                <a:srgbClr val="FFFFFF"/>
              </a:solidFill>
              <a:latin typeface="+mj-lt"/>
              <a:ea typeface="+mj-ea"/>
              <a:cs typeface="+mj-cs"/>
            </a:endParaRP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ijdelijke aanduiding voor inhoud 3">
            <a:extLst>
              <a:ext uri="{FF2B5EF4-FFF2-40B4-BE49-F238E27FC236}">
                <a16:creationId xmlns:a16="http://schemas.microsoft.com/office/drawing/2014/main" id="{16DDD285-79C7-A11F-B3B5-2BF43B529AED}"/>
              </a:ext>
            </a:extLst>
          </p:cNvPr>
          <p:cNvSpPr>
            <a:spLocks noGrp="1"/>
          </p:cNvSpPr>
          <p:nvPr>
            <p:ph sz="half" idx="2"/>
          </p:nvPr>
        </p:nvSpPr>
        <p:spPr>
          <a:xfrm>
            <a:off x="4447308" y="591344"/>
            <a:ext cx="6906491" cy="5585619"/>
          </a:xfrm>
        </p:spPr>
        <p:txBody>
          <a:bodyPr vert="horz" lIns="91440" tIns="45720" rIns="91440" bIns="45720" rtlCol="0" anchor="ctr">
            <a:noAutofit/>
          </a:bodyPr>
          <a:lstStyle/>
          <a:p>
            <a:pPr>
              <a:buFont typeface="Wingdings" panose="05000000000000000000" pitchFamily="2" charset="2"/>
              <a:buChar char="Ø"/>
            </a:pPr>
            <a:r>
              <a:rPr lang="nl-BE" sz="1800" dirty="0">
                <a:solidFill>
                  <a:schemeClr val="tx1">
                    <a:lumMod val="75000"/>
                    <a:lumOff val="25000"/>
                  </a:schemeClr>
                </a:solidFill>
              </a:rPr>
              <a:t>Ademhalingstechnieken</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Focussen op jezelf en niet op andere</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Zelfreflectie</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veilige en </a:t>
            </a:r>
            <a:r>
              <a:rPr lang="nl-BE" sz="1400" dirty="0" err="1">
                <a:solidFill>
                  <a:schemeClr val="tx1">
                    <a:lumMod val="75000"/>
                    <a:lumOff val="25000"/>
                  </a:schemeClr>
                </a:solidFill>
              </a:rPr>
              <a:t>ge'containde</a:t>
            </a:r>
            <a:r>
              <a:rPr lang="nl-BE" sz="1400" dirty="0">
                <a:solidFill>
                  <a:schemeClr val="tx1">
                    <a:lumMod val="75000"/>
                    <a:lumOff val="25000"/>
                  </a:schemeClr>
                </a:solidFill>
              </a:rPr>
              <a:t>' omgeving om boosheid los te laten</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Leren loslaten</a:t>
            </a:r>
          </a:p>
          <a:p>
            <a:pPr>
              <a:buFont typeface="Wingdings" panose="05000000000000000000" pitchFamily="2" charset="2"/>
              <a:buChar char="Ø"/>
            </a:pPr>
            <a:r>
              <a:rPr lang="nl-BE" sz="1800" dirty="0">
                <a:solidFill>
                  <a:schemeClr val="tx1">
                    <a:lumMod val="75000"/>
                    <a:lumOff val="25000"/>
                  </a:schemeClr>
                </a:solidFill>
              </a:rPr>
              <a:t>Zelfvertrouwen is gegroeid</a:t>
            </a:r>
          </a:p>
          <a:p>
            <a:pPr>
              <a:buFont typeface="Wingdings" panose="05000000000000000000" pitchFamily="2" charset="2"/>
              <a:buChar char="Ø"/>
            </a:pPr>
            <a:r>
              <a:rPr lang="nl-BE" sz="1800" dirty="0">
                <a:solidFill>
                  <a:schemeClr val="tx1">
                    <a:lumMod val="75000"/>
                    <a:lumOff val="25000"/>
                  </a:schemeClr>
                </a:solidFill>
              </a:rPr>
              <a:t>Durven praten over problemen</a:t>
            </a:r>
          </a:p>
          <a:p>
            <a:pPr>
              <a:buFont typeface="Wingdings" panose="05000000000000000000" pitchFamily="2" charset="2"/>
              <a:buChar char="Ø"/>
            </a:pPr>
            <a:r>
              <a:rPr lang="nl-BE" sz="1800" dirty="0">
                <a:solidFill>
                  <a:schemeClr val="tx1">
                    <a:lumMod val="75000"/>
                    <a:lumOff val="25000"/>
                  </a:schemeClr>
                </a:solidFill>
              </a:rPr>
              <a:t>Durven uit comfortzone stappen</a:t>
            </a:r>
          </a:p>
          <a:p>
            <a:pPr>
              <a:buFont typeface="Wingdings" panose="05000000000000000000" pitchFamily="2" charset="2"/>
              <a:buChar char="Ø"/>
            </a:pPr>
            <a:r>
              <a:rPr lang="nl-BE" sz="1800" dirty="0">
                <a:solidFill>
                  <a:schemeClr val="tx1">
                    <a:lumMod val="75000"/>
                    <a:lumOff val="25000"/>
                  </a:schemeClr>
                </a:solidFill>
              </a:rPr>
              <a:t>Hoe je moet boksen</a:t>
            </a:r>
          </a:p>
          <a:p>
            <a:pPr>
              <a:buFont typeface="Wingdings" panose="05000000000000000000" pitchFamily="2" charset="2"/>
              <a:buChar char="Ø"/>
            </a:pPr>
            <a:r>
              <a:rPr lang="nl-BE" sz="1800" dirty="0">
                <a:solidFill>
                  <a:schemeClr val="tx1">
                    <a:lumMod val="75000"/>
                    <a:lumOff val="25000"/>
                  </a:schemeClr>
                </a:solidFill>
              </a:rPr>
              <a:t>Veel zaken die voor de hand liggend zijn, maar die nu iets duidelijker zijn en meer blijven hangen. </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positieve houding</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positieve </a:t>
            </a:r>
            <a:r>
              <a:rPr lang="nl-BE" sz="1400" dirty="0" err="1">
                <a:solidFill>
                  <a:schemeClr val="tx1">
                    <a:lumMod val="75000"/>
                    <a:lumOff val="25000"/>
                  </a:schemeClr>
                </a:solidFill>
              </a:rPr>
              <a:t>mindset</a:t>
            </a:r>
            <a:endParaRPr lang="nl-BE" sz="1400" dirty="0">
              <a:solidFill>
                <a:schemeClr val="tx1">
                  <a:lumMod val="75000"/>
                  <a:lumOff val="25000"/>
                </a:schemeClr>
              </a:solidFill>
            </a:endParaRPr>
          </a:p>
          <a:p>
            <a:pPr marL="685800" lvl="2">
              <a:spcBef>
                <a:spcPts val="1000"/>
              </a:spcBef>
              <a:buFont typeface="Wingdings" panose="05000000000000000000" pitchFamily="2" charset="2"/>
              <a:buChar char="Ø"/>
            </a:pPr>
            <a:r>
              <a:rPr lang="nl-BE" sz="1400" dirty="0">
                <a:solidFill>
                  <a:schemeClr val="tx1">
                    <a:lumMod val="75000"/>
                    <a:lumOff val="25000"/>
                  </a:schemeClr>
                </a:solidFill>
              </a:rPr>
              <a:t>rechte rug</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Focus</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bewust van je houding en je gedachten = "ik kan het", ...)</a:t>
            </a:r>
          </a:p>
          <a:p>
            <a:pPr>
              <a:buFont typeface="Wingdings" panose="05000000000000000000" pitchFamily="2" charset="2"/>
              <a:buChar char="Ø"/>
            </a:pPr>
            <a:r>
              <a:rPr lang="nl-BE" sz="1800" dirty="0">
                <a:solidFill>
                  <a:schemeClr val="tx1">
                    <a:lumMod val="75000"/>
                    <a:lumOff val="25000"/>
                  </a:schemeClr>
                </a:solidFill>
              </a:rPr>
              <a:t>Ontspannen en inspannen  </a:t>
            </a:r>
          </a:p>
          <a:p>
            <a:pPr marL="685800" lvl="2">
              <a:spcBef>
                <a:spcPts val="1000"/>
              </a:spcBef>
              <a:buFont typeface="Wingdings" panose="05000000000000000000" pitchFamily="2" charset="2"/>
              <a:buChar char="Ø"/>
            </a:pPr>
            <a:r>
              <a:rPr lang="nl-BE" sz="1400" dirty="0">
                <a:solidFill>
                  <a:schemeClr val="tx1">
                    <a:lumMod val="75000"/>
                    <a:lumOff val="25000"/>
                  </a:schemeClr>
                </a:solidFill>
              </a:rPr>
              <a:t>Hoe frustraties op een manier kunnen 'uitdrijven'</a:t>
            </a:r>
          </a:p>
        </p:txBody>
      </p:sp>
      <p:pic>
        <p:nvPicPr>
          <p:cNvPr id="3" name="Afbeelding 2" descr="Afbeelding met Lettertype, tekst, Graphics, logo&#10;&#10;Automatisch gegenereerde beschrijving">
            <a:extLst>
              <a:ext uri="{FF2B5EF4-FFF2-40B4-BE49-F238E27FC236}">
                <a16:creationId xmlns:a16="http://schemas.microsoft.com/office/drawing/2014/main" id="{9410CF70-04F7-F8F1-5233-46C1FA2BCD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3668" y="6176963"/>
            <a:ext cx="1461108" cy="657055"/>
          </a:xfrm>
          <a:prstGeom prst="rect">
            <a:avLst/>
          </a:prstGeom>
        </p:spPr>
      </p:pic>
    </p:spTree>
    <p:extLst>
      <p:ext uri="{BB962C8B-B14F-4D97-AF65-F5344CB8AC3E}">
        <p14:creationId xmlns:p14="http://schemas.microsoft.com/office/powerpoint/2010/main" val="118178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59D4A44-8B04-A1AD-DA21-293383AF4884}"/>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kern="1200" dirty="0" err="1">
                <a:solidFill>
                  <a:srgbClr val="FFFFFF"/>
                </a:solidFill>
                <a:latin typeface="+mj-lt"/>
                <a:ea typeface="+mj-ea"/>
                <a:cs typeface="+mj-cs"/>
              </a:rPr>
              <a:t>Opvallende</a:t>
            </a:r>
            <a:r>
              <a:rPr lang="en-US" kern="1200" dirty="0">
                <a:solidFill>
                  <a:srgbClr val="FFFFFF"/>
                </a:solidFill>
                <a:latin typeface="+mj-lt"/>
                <a:ea typeface="+mj-ea"/>
                <a:cs typeface="+mj-cs"/>
              </a:rPr>
              <a:t> </a:t>
            </a:r>
            <a:r>
              <a:rPr lang="en-US" kern="1200" dirty="0" err="1">
                <a:solidFill>
                  <a:srgbClr val="FFFFFF"/>
                </a:solidFill>
                <a:latin typeface="+mj-lt"/>
                <a:ea typeface="+mj-ea"/>
                <a:cs typeface="+mj-cs"/>
              </a:rPr>
              <a:t>antwoorden</a:t>
            </a:r>
            <a:endParaRPr lang="en-US" kern="1200" dirty="0">
              <a:solidFill>
                <a:srgbClr val="FFFFFF"/>
              </a:solidFill>
              <a:latin typeface="+mj-lt"/>
              <a:ea typeface="+mj-ea"/>
              <a:cs typeface="+mj-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a:extLst>
              <a:ext uri="{FF2B5EF4-FFF2-40B4-BE49-F238E27FC236}">
                <a16:creationId xmlns:a16="http://schemas.microsoft.com/office/drawing/2014/main" id="{D41B3338-3249-ED04-6D67-687046B24DCE}"/>
              </a:ext>
            </a:extLst>
          </p:cNvPr>
          <p:cNvSpPr>
            <a:spLocks noGrp="1"/>
          </p:cNvSpPr>
          <p:nvPr>
            <p:ph sz="half" idx="1"/>
          </p:nvPr>
        </p:nvSpPr>
        <p:spPr>
          <a:xfrm>
            <a:off x="4447308" y="591344"/>
            <a:ext cx="6906491" cy="5585619"/>
          </a:xfrm>
        </p:spPr>
        <p:txBody>
          <a:bodyPr vert="horz" lIns="91440" tIns="45720" rIns="91440" bIns="45720" rtlCol="0" anchor="ctr">
            <a:normAutofit/>
          </a:bodyPr>
          <a:lstStyle/>
          <a:p>
            <a:r>
              <a:rPr lang="nl-BE" sz="1500" dirty="0"/>
              <a:t>Ik neem vooral mee dat er nog veel kansen zijn voor mij om lichaam-geest dichter bij elkaar te brengen. Ik merkte bij vele oefeningen frustratie omdat mijn lichaam niet deed wat  ik wou (vb. handeling correct uitvoeren). Op die momenten was het zeer helpend dat Sofie en Kurt dit benoemden en ons leerden te focussen op de mogelijkheden en grenzen van ons eigen lichaam. Die vrije ruimte gaf me veel vertrouwen, net als de veiligheid van de groep. </a:t>
            </a:r>
            <a:br>
              <a:rPr lang="nl-BE" sz="1500" dirty="0"/>
            </a:br>
            <a:br>
              <a:rPr lang="nl-BE" sz="1500" dirty="0"/>
            </a:br>
            <a:r>
              <a:rPr lang="nl-BE" sz="1500" dirty="0"/>
              <a:t>Ik heb nooit motivatie gevonden in sporten omwille van prestatie, competitie of discipline. Om die reden heb ik ook vele jaren gedacht dat sporten niets voor mij was. In deze lessen heb ik een plezier ervaren, wat voor mij een nieuwe beleving was. Ik neem ook mee dat er nog heel veel kind in mij zit, dat er uit wil. De oefeningen (vb. tikkertje, stevig stampen op de grond, alles afgooien) voelden zeer kinderlijk aan, maar vond ik heel erg bevrijdend. </a:t>
            </a:r>
          </a:p>
          <a:p>
            <a:endParaRPr lang="nl-BE" sz="1500" dirty="0"/>
          </a:p>
          <a:p>
            <a:r>
              <a:rPr lang="nl-BE" sz="1500" dirty="0">
                <a:solidFill>
                  <a:schemeClr val="accent2"/>
                </a:solidFill>
              </a:rPr>
              <a:t>Ik heb toegegeven aan mezelf dar het eigenlijk niet zo goed gaat en dat dat volledig </a:t>
            </a:r>
            <a:r>
              <a:rPr lang="nl-BE" sz="1500" dirty="0" err="1">
                <a:solidFill>
                  <a:schemeClr val="accent2"/>
                </a:solidFill>
              </a:rPr>
              <a:t>oke</a:t>
            </a:r>
            <a:r>
              <a:rPr lang="nl-BE" sz="1500" dirty="0">
                <a:solidFill>
                  <a:schemeClr val="accent2"/>
                </a:solidFill>
              </a:rPr>
              <a:t> is. </a:t>
            </a:r>
          </a:p>
          <a:p>
            <a:endParaRPr lang="nl-BE" sz="1500" dirty="0"/>
          </a:p>
          <a:p>
            <a:r>
              <a:rPr lang="nl-BE" sz="1500" dirty="0"/>
              <a:t>Na een verleden met geweld was deze cursus een hele uitdaging voor mij, maar van les 1 werd ik op mijn gemak gesteld, maar toch ook uitgedaagd, dit in een heel veilig kader. ik heb op een positieve manier leren omgaan met het boksen. ik heb mogen voelen dat ik kan blijven staan, ondanks mijn verleden !</a:t>
            </a:r>
          </a:p>
          <a:p>
            <a:endParaRPr lang="nl-BE" sz="1500" dirty="0"/>
          </a:p>
          <a:p>
            <a:endParaRPr lang="nl-BE" sz="1500" dirty="0"/>
          </a:p>
          <a:p>
            <a:endParaRPr lang="nl-BE" sz="1500" dirty="0"/>
          </a:p>
        </p:txBody>
      </p:sp>
      <p:pic>
        <p:nvPicPr>
          <p:cNvPr id="4" name="Afbeelding 3" descr="Afbeelding met Lettertype, tekst, Graphics, logo&#10;&#10;Automatisch gegenereerde beschrijving">
            <a:extLst>
              <a:ext uri="{FF2B5EF4-FFF2-40B4-BE49-F238E27FC236}">
                <a16:creationId xmlns:a16="http://schemas.microsoft.com/office/drawing/2014/main" id="{9B2219ED-56DE-F313-1FAE-6DC32B74A8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3668" y="6176963"/>
            <a:ext cx="1461108" cy="657055"/>
          </a:xfrm>
          <a:prstGeom prst="rect">
            <a:avLst/>
          </a:prstGeom>
        </p:spPr>
      </p:pic>
    </p:spTree>
    <p:extLst>
      <p:ext uri="{BB962C8B-B14F-4D97-AF65-F5344CB8AC3E}">
        <p14:creationId xmlns:p14="http://schemas.microsoft.com/office/powerpoint/2010/main" val="2961176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F138222-D274-4866-96E7-C3B1D6DA8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c 10">
            <a:extLst>
              <a:ext uri="{FF2B5EF4-FFF2-40B4-BE49-F238E27FC236}">
                <a16:creationId xmlns:a16="http://schemas.microsoft.com/office/drawing/2014/main" id="{5888E255-D20B-4F26-B9DA-3DF036797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604789">
            <a:off x="675639" y="775849"/>
            <a:ext cx="2987899" cy="2987899"/>
          </a:xfrm>
          <a:prstGeom prst="arc">
            <a:avLst>
              <a:gd name="adj1" fmla="val 14455503"/>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E60B49D3-C061-5BC1-3D57-7B13582FA867}"/>
              </a:ext>
            </a:extLst>
          </p:cNvPr>
          <p:cNvSpPr>
            <a:spLocks noGrp="1"/>
          </p:cNvSpPr>
          <p:nvPr>
            <p:ph type="title"/>
          </p:nvPr>
        </p:nvSpPr>
        <p:spPr>
          <a:xfrm>
            <a:off x="961083" y="610689"/>
            <a:ext cx="10269833" cy="2387600"/>
          </a:xfrm>
        </p:spPr>
        <p:txBody>
          <a:bodyPr vert="horz" lIns="91440" tIns="45720" rIns="91440" bIns="45720" rtlCol="0" anchor="b">
            <a:normAutofit/>
          </a:bodyPr>
          <a:lstStyle/>
          <a:p>
            <a:pPr algn="ctr"/>
            <a:r>
              <a:rPr lang="en-US" sz="3300" b="1" u="none" strike="noStrike" kern="1200" dirty="0">
                <a:solidFill>
                  <a:srgbClr val="FFFFFF"/>
                </a:solidFill>
                <a:effectLst/>
                <a:latin typeface="+mj-lt"/>
                <a:ea typeface="+mj-ea"/>
                <a:cs typeface="+mj-cs"/>
              </a:rPr>
              <a:t>Quote van de </a:t>
            </a:r>
            <a:r>
              <a:rPr lang="en-US" sz="3300" b="1" u="none" strike="noStrike" kern="1200" dirty="0" err="1">
                <a:solidFill>
                  <a:srgbClr val="FFFFFF"/>
                </a:solidFill>
                <a:effectLst/>
                <a:latin typeface="+mj-lt"/>
                <a:ea typeface="+mj-ea"/>
                <a:cs typeface="+mj-cs"/>
              </a:rPr>
              <a:t>deelnemer</a:t>
            </a:r>
            <a:r>
              <a:rPr lang="en-US" sz="3300" b="1" u="none" strike="noStrike" kern="1200" dirty="0">
                <a:solidFill>
                  <a:srgbClr val="FFFFFF"/>
                </a:solidFill>
                <a:effectLst/>
                <a:latin typeface="+mj-lt"/>
                <a:ea typeface="+mj-ea"/>
                <a:cs typeface="+mj-cs"/>
              </a:rPr>
              <a:t>:</a:t>
            </a:r>
            <a:br>
              <a:rPr lang="en-US" sz="3300" b="1" u="none" strike="noStrike" kern="1200" dirty="0">
                <a:solidFill>
                  <a:srgbClr val="FFFFFF"/>
                </a:solidFill>
                <a:effectLst/>
                <a:latin typeface="+mj-lt"/>
                <a:ea typeface="+mj-ea"/>
                <a:cs typeface="+mj-cs"/>
              </a:rPr>
            </a:br>
            <a:br>
              <a:rPr lang="en-US" sz="3300" u="none" strike="noStrike" kern="1200" dirty="0">
                <a:solidFill>
                  <a:srgbClr val="FFFFFF"/>
                </a:solidFill>
                <a:effectLst/>
                <a:latin typeface="+mj-lt"/>
                <a:ea typeface="+mj-ea"/>
                <a:cs typeface="+mj-cs"/>
              </a:rPr>
            </a:br>
            <a:r>
              <a:rPr lang="en-US" sz="3300" u="none" strike="noStrike" kern="1200" dirty="0">
                <a:solidFill>
                  <a:srgbClr val="FFFFFF"/>
                </a:solidFill>
                <a:effectLst/>
                <a:latin typeface="+mj-lt"/>
                <a:ea typeface="+mj-ea"/>
                <a:cs typeface="+mj-cs"/>
              </a:rPr>
              <a:t>We </a:t>
            </a:r>
            <a:r>
              <a:rPr lang="en-US" sz="3300" u="none" strike="noStrike" kern="1200" dirty="0" err="1">
                <a:solidFill>
                  <a:srgbClr val="FFFFFF"/>
                </a:solidFill>
                <a:effectLst/>
                <a:latin typeface="+mj-lt"/>
                <a:ea typeface="+mj-ea"/>
                <a:cs typeface="+mj-cs"/>
              </a:rPr>
              <a:t>zijn</a:t>
            </a:r>
            <a:r>
              <a:rPr lang="en-US" sz="3300" u="none" strike="noStrike" kern="1200" dirty="0">
                <a:solidFill>
                  <a:srgbClr val="FFFFFF"/>
                </a:solidFill>
                <a:effectLst/>
                <a:latin typeface="+mj-lt"/>
                <a:ea typeface="+mj-ea"/>
                <a:cs typeface="+mj-cs"/>
              </a:rPr>
              <a:t> zo </a:t>
            </a:r>
            <a:r>
              <a:rPr lang="en-US" sz="3300" u="none" strike="noStrike" kern="1200" dirty="0" err="1">
                <a:solidFill>
                  <a:srgbClr val="FFFFFF"/>
                </a:solidFill>
                <a:effectLst/>
                <a:latin typeface="+mj-lt"/>
                <a:ea typeface="+mj-ea"/>
                <a:cs typeface="+mj-cs"/>
              </a:rPr>
              <a:t>klein</a:t>
            </a:r>
            <a:r>
              <a:rPr lang="en-US" sz="3300" u="none" strike="noStrike" kern="1200" dirty="0">
                <a:solidFill>
                  <a:srgbClr val="FFFFFF"/>
                </a:solidFill>
                <a:effectLst/>
                <a:latin typeface="+mj-lt"/>
                <a:ea typeface="+mj-ea"/>
                <a:cs typeface="+mj-cs"/>
              </a:rPr>
              <a:t>, maar </a:t>
            </a:r>
            <a:r>
              <a:rPr lang="en-US" sz="3300" u="none" strike="noStrike" kern="1200" dirty="0" err="1">
                <a:solidFill>
                  <a:srgbClr val="FFFFFF"/>
                </a:solidFill>
                <a:effectLst/>
                <a:latin typeface="+mj-lt"/>
                <a:ea typeface="+mj-ea"/>
                <a:cs typeface="+mj-cs"/>
              </a:rPr>
              <a:t>als</a:t>
            </a:r>
            <a:r>
              <a:rPr lang="en-US" sz="3300" u="none" strike="noStrike" kern="1200" dirty="0">
                <a:solidFill>
                  <a:srgbClr val="FFFFFF"/>
                </a:solidFill>
                <a:effectLst/>
                <a:latin typeface="+mj-lt"/>
                <a:ea typeface="+mj-ea"/>
                <a:cs typeface="+mj-cs"/>
              </a:rPr>
              <a:t> we het </a:t>
            </a:r>
            <a:r>
              <a:rPr lang="en-US" sz="3300" u="none" strike="noStrike" kern="1200" dirty="0" err="1">
                <a:solidFill>
                  <a:srgbClr val="FFFFFF"/>
                </a:solidFill>
                <a:effectLst/>
                <a:latin typeface="+mj-lt"/>
                <a:ea typeface="+mj-ea"/>
                <a:cs typeface="+mj-cs"/>
              </a:rPr>
              <a:t>echt</a:t>
            </a:r>
            <a:r>
              <a:rPr lang="en-US" sz="3300" u="none" strike="noStrike" kern="1200" dirty="0">
                <a:solidFill>
                  <a:srgbClr val="FFFFFF"/>
                </a:solidFill>
                <a:effectLst/>
                <a:latin typeface="+mj-lt"/>
                <a:ea typeface="+mj-ea"/>
                <a:cs typeface="+mj-cs"/>
              </a:rPr>
              <a:t> </a:t>
            </a:r>
            <a:r>
              <a:rPr lang="en-US" sz="3300" u="none" strike="noStrike" kern="1200" dirty="0" err="1">
                <a:solidFill>
                  <a:srgbClr val="FFFFFF"/>
                </a:solidFill>
                <a:effectLst/>
                <a:latin typeface="+mj-lt"/>
                <a:ea typeface="+mj-ea"/>
                <a:cs typeface="+mj-cs"/>
              </a:rPr>
              <a:t>willen</a:t>
            </a:r>
            <a:r>
              <a:rPr lang="en-US" sz="3300" u="none" strike="noStrike" kern="1200" dirty="0">
                <a:solidFill>
                  <a:srgbClr val="FFFFFF"/>
                </a:solidFill>
                <a:effectLst/>
                <a:latin typeface="+mj-lt"/>
                <a:ea typeface="+mj-ea"/>
                <a:cs typeface="+mj-cs"/>
              </a:rPr>
              <a:t> </a:t>
            </a:r>
            <a:r>
              <a:rPr lang="en-US" sz="3300" u="none" strike="noStrike" kern="1200" dirty="0" err="1">
                <a:solidFill>
                  <a:srgbClr val="FFFFFF"/>
                </a:solidFill>
                <a:effectLst/>
                <a:latin typeface="+mj-lt"/>
                <a:ea typeface="+mj-ea"/>
                <a:cs typeface="+mj-cs"/>
              </a:rPr>
              <a:t>zijn</a:t>
            </a:r>
            <a:r>
              <a:rPr lang="en-US" sz="3300" u="none" strike="noStrike" kern="1200" dirty="0">
                <a:solidFill>
                  <a:srgbClr val="FFFFFF"/>
                </a:solidFill>
                <a:effectLst/>
                <a:latin typeface="+mj-lt"/>
                <a:ea typeface="+mj-ea"/>
                <a:cs typeface="+mj-cs"/>
              </a:rPr>
              <a:t> we </a:t>
            </a:r>
            <a:r>
              <a:rPr lang="en-US" sz="3300" u="none" strike="noStrike" kern="1200" dirty="0" err="1">
                <a:solidFill>
                  <a:srgbClr val="FFFFFF"/>
                </a:solidFill>
                <a:effectLst/>
                <a:latin typeface="+mj-lt"/>
                <a:ea typeface="+mj-ea"/>
                <a:cs typeface="+mj-cs"/>
              </a:rPr>
              <a:t>groter</a:t>
            </a:r>
            <a:r>
              <a:rPr lang="en-US" sz="3300" u="none" strike="noStrike" kern="1200" dirty="0">
                <a:solidFill>
                  <a:srgbClr val="FFFFFF"/>
                </a:solidFill>
                <a:effectLst/>
                <a:latin typeface="+mj-lt"/>
                <a:ea typeface="+mj-ea"/>
                <a:cs typeface="+mj-cs"/>
              </a:rPr>
              <a:t> dan de rest...</a:t>
            </a:r>
            <a:endParaRPr lang="en-US" sz="3300" kern="1200" dirty="0">
              <a:solidFill>
                <a:srgbClr val="FFFFFF"/>
              </a:solidFill>
              <a:latin typeface="+mj-lt"/>
              <a:ea typeface="+mj-ea"/>
              <a:cs typeface="+mj-cs"/>
            </a:endParaRPr>
          </a:p>
        </p:txBody>
      </p:sp>
      <p:sp>
        <p:nvSpPr>
          <p:cNvPr id="13" name="Oval 12">
            <a:extLst>
              <a:ext uri="{FF2B5EF4-FFF2-40B4-BE49-F238E27FC236}">
                <a16:creationId xmlns:a16="http://schemas.microsoft.com/office/drawing/2014/main" id="{02AD46D6-02D6-45B3-921C-F4033826E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2790" y="5367348"/>
            <a:ext cx="616353" cy="59963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720001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541</Words>
  <Application>Microsoft Office PowerPoint</Application>
  <PresentationFormat>Breedbeeld</PresentationFormat>
  <Paragraphs>47</Paragraphs>
  <Slides>7</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Calibri</vt:lpstr>
      <vt:lpstr>Calibri Light</vt:lpstr>
      <vt:lpstr>Wingdings</vt:lpstr>
      <vt:lpstr>Kantoorthema</vt:lpstr>
      <vt:lpstr>Evaluatie bokstherapie</vt:lpstr>
      <vt:lpstr>PowerPoint-presentatie</vt:lpstr>
      <vt:lpstr>Wat vond je positief aan deze reeks? Wat zou je zeker behouden? </vt:lpstr>
      <vt:lpstr>Wat heb je in deze reeks gemist? Wat was er voor jou te kort?</vt:lpstr>
      <vt:lpstr>Wat heeft deze reeks voor jou persoonlijk betekend? Wat onthoud je? Waarin ben je gegroeid? Of welk inzicht/ welke oefening neem je mee in jouw leven?</vt:lpstr>
      <vt:lpstr>Opvallende antwoorden</vt:lpstr>
      <vt:lpstr>Quote van de deelnemer:  We zijn zo klein, maar als we het echt willen zijn we groter dan de rest...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Evaluatie bokstherapie</dc:title>
  <dc:creator>Veerle Deruyck</dc:creator>
  <cp:lastModifiedBy>Veerle Deruyck</cp:lastModifiedBy>
  <cp:revision>3</cp:revision>
  <dcterms:created xsi:type="dcterms:W3CDTF">2023-05-24T11:34:54Z</dcterms:created>
  <dcterms:modified xsi:type="dcterms:W3CDTF">2023-05-30T08:21:47Z</dcterms:modified>
</cp:coreProperties>
</file>